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353" r:id="rId2"/>
    <p:sldId id="370" r:id="rId3"/>
    <p:sldId id="375" r:id="rId4"/>
    <p:sldId id="376" r:id="rId5"/>
    <p:sldId id="368" r:id="rId6"/>
    <p:sldId id="369" r:id="rId7"/>
    <p:sldId id="364" r:id="rId8"/>
    <p:sldId id="365" r:id="rId9"/>
    <p:sldId id="366" r:id="rId10"/>
    <p:sldId id="367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59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5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9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9D394-03EA-4260-97F3-6C5BECDE7FB9}" type="datetimeFigureOut">
              <a:rPr lang="en-GB" smtClean="0"/>
              <a:t>18/11/2012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355CCA-3F34-4EE4-A586-530DFC6313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400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C7877A-FF71-47C7-ACA1-3BC9794CE29E}" type="datetimeFigureOut">
              <a:rPr lang="en-GB" smtClean="0"/>
              <a:t>18/11/2012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EC930-9FCA-4137-BD4E-73A94D99D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054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3BDF-164A-4A65-855C-CA1F4FCB9945}" type="datetimeFigureOut">
              <a:rPr lang="en-GB" smtClean="0"/>
              <a:t>18/11/2012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199B-4379-4630-8C09-49F3D722EF84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3BDF-164A-4A65-855C-CA1F4FCB9945}" type="datetimeFigureOut">
              <a:rPr lang="en-GB" smtClean="0"/>
              <a:t>18/11/2012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199B-4379-4630-8C09-49F3D722EF8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3BDF-164A-4A65-855C-CA1F4FCB9945}" type="datetimeFigureOut">
              <a:rPr lang="en-GB" smtClean="0"/>
              <a:t>18/11/2012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199B-4379-4630-8C09-49F3D722EF8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3BDF-164A-4A65-855C-CA1F4FCB9945}" type="datetimeFigureOut">
              <a:rPr lang="en-GB" smtClean="0"/>
              <a:t>18/11/2012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199B-4379-4630-8C09-49F3D722EF8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3BDF-164A-4A65-855C-CA1F4FCB9945}" type="datetimeFigureOut">
              <a:rPr lang="en-GB" smtClean="0"/>
              <a:t>18/11/2012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199B-4379-4630-8C09-49F3D722EF8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3BDF-164A-4A65-855C-CA1F4FCB9945}" type="datetimeFigureOut">
              <a:rPr lang="en-GB" smtClean="0"/>
              <a:t>18/11/2012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199B-4379-4630-8C09-49F3D722EF8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3BDF-164A-4A65-855C-CA1F4FCB9945}" type="datetimeFigureOut">
              <a:rPr lang="en-GB" smtClean="0"/>
              <a:t>18/11/2012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199B-4379-4630-8C09-49F3D722EF8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3BDF-164A-4A65-855C-CA1F4FCB9945}" type="datetimeFigureOut">
              <a:rPr lang="en-GB" smtClean="0"/>
              <a:t>18/11/2012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199B-4379-4630-8C09-49F3D722EF8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3BDF-164A-4A65-855C-CA1F4FCB9945}" type="datetimeFigureOut">
              <a:rPr lang="en-GB" smtClean="0"/>
              <a:t>18/11/2012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199B-4379-4630-8C09-49F3D722EF8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3BDF-164A-4A65-855C-CA1F4FCB9945}" type="datetimeFigureOut">
              <a:rPr lang="en-GB" smtClean="0"/>
              <a:t>18/11/2012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199B-4379-4630-8C09-49F3D722EF8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3BDF-164A-4A65-855C-CA1F4FCB9945}" type="datetimeFigureOut">
              <a:rPr lang="en-GB" smtClean="0"/>
              <a:t>18/11/2012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199B-4379-4630-8C09-49F3D722EF84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05B3BDF-164A-4A65-855C-CA1F4FCB9945}" type="datetimeFigureOut">
              <a:rPr lang="en-GB" smtClean="0"/>
              <a:t>18/11/2012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182199B-4379-4630-8C09-49F3D722EF8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businesscasestudies.co.uk/barclays/supporting-new-business-start-ups/the-business-idea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9392"/>
            <a:ext cx="884116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GB" sz="3600" dirty="0" smtClean="0"/>
              <a:t>Lesson - Return work</a:t>
            </a:r>
            <a:br>
              <a:rPr lang="en-GB" sz="3600" dirty="0" smtClean="0"/>
            </a:br>
            <a:r>
              <a:rPr lang="en-GB" sz="3600" dirty="0" smtClean="0"/>
              <a:t>Break down all tasks from Unit 36</a:t>
            </a:r>
            <a:br>
              <a:rPr lang="en-GB" sz="3600" dirty="0" smtClean="0"/>
            </a:br>
            <a:r>
              <a:rPr lang="en-GB" sz="3600" dirty="0" smtClean="0"/>
              <a:t>Summarise the activities we have done and the resources</a:t>
            </a:r>
            <a:br>
              <a:rPr lang="en-GB" sz="3600" dirty="0" smtClean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 smtClean="0"/>
              <a:t>P1</a:t>
            </a:r>
            <a:br>
              <a:rPr lang="en-GB" sz="3600" dirty="0" smtClean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 smtClean="0"/>
              <a:t>P2</a:t>
            </a:r>
            <a:br>
              <a:rPr lang="en-GB" sz="3600" dirty="0" smtClean="0"/>
            </a:b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 smtClean="0"/>
              <a:t>P3 – Paper rip, ball drop (past things such as </a:t>
            </a:r>
            <a:r>
              <a:rPr lang="en-GB" sz="2800" dirty="0" err="1" smtClean="0"/>
              <a:t>sams</a:t>
            </a:r>
            <a:r>
              <a:rPr lang="en-GB" sz="2800" dirty="0" smtClean="0"/>
              <a:t> van and your own experience) Entrepreneur skills test. The list of skills and weaknesses.</a:t>
            </a:r>
            <a:r>
              <a:rPr lang="en-GB" sz="2800" b="0" u="sng" dirty="0" smtClean="0"/>
              <a:t/>
            </a:r>
            <a:br>
              <a:rPr lang="en-GB" sz="2800" b="0" u="sng" dirty="0" smtClean="0"/>
            </a:br>
            <a:endParaRPr lang="en-GB" sz="28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2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-99392"/>
            <a:ext cx="8229600" cy="114300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Identifying the target market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1520" y="908720"/>
            <a:ext cx="8445624" cy="288032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GB" sz="4000" b="1" u="sng" dirty="0" smtClean="0"/>
              <a:t>Part 4</a:t>
            </a:r>
            <a:endParaRPr lang="en-GB" sz="2800" u="sng" dirty="0" smtClean="0"/>
          </a:p>
          <a:p>
            <a:pPr marL="45720" indent="0">
              <a:buNone/>
            </a:pPr>
            <a:endParaRPr lang="en-GB" sz="2800" dirty="0" smtClean="0"/>
          </a:p>
          <a:p>
            <a:pPr marL="45720" indent="0">
              <a:buNone/>
            </a:pPr>
            <a:r>
              <a:rPr lang="en-GB" sz="3200" dirty="0"/>
              <a:t>You should suggest a suitable plan and timeframe for how you could research your business</a:t>
            </a:r>
            <a:r>
              <a:rPr lang="en-GB" sz="3200" dirty="0" smtClean="0"/>
              <a:t>.</a:t>
            </a:r>
            <a:endParaRPr lang="en-GB" sz="2000" dirty="0"/>
          </a:p>
          <a:p>
            <a:pPr marL="45720" indent="0">
              <a:buNone/>
            </a:pPr>
            <a:endParaRPr lang="en-GB" sz="2000" dirty="0" smtClean="0"/>
          </a:p>
          <a:p>
            <a:pPr marL="45720" indent="0">
              <a:buNone/>
            </a:pPr>
            <a:r>
              <a:rPr lang="en-GB" sz="3600" dirty="0" smtClean="0"/>
              <a:t>Write a description of your target market.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866023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-99392"/>
            <a:ext cx="8229600" cy="1143000"/>
          </a:xfrm>
        </p:spPr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1520" y="1340768"/>
            <a:ext cx="8445624" cy="2880320"/>
          </a:xfrm>
        </p:spPr>
        <p:txBody>
          <a:bodyPr>
            <a:noAutofit/>
          </a:bodyPr>
          <a:lstStyle/>
          <a:p>
            <a:r>
              <a:rPr lang="en-GB" sz="4000" dirty="0" smtClean="0"/>
              <a:t>Describe the skills needed to run the business successfully and what areas require further personal development</a:t>
            </a:r>
          </a:p>
          <a:p>
            <a:endParaRPr lang="en-GB" sz="4000" dirty="0"/>
          </a:p>
          <a:p>
            <a:endParaRPr lang="en-GB" sz="40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en-GB" sz="2800" dirty="0" smtClean="0">
                <a:solidFill>
                  <a:srgbClr val="FF0000"/>
                </a:solidFill>
              </a:rPr>
              <a:t>Number yourselves 1 – 4</a:t>
            </a:r>
          </a:p>
          <a:p>
            <a:pPr marL="45720" indent="0">
              <a:buNone/>
            </a:pPr>
            <a:r>
              <a:rPr lang="en-GB" sz="2800" dirty="0" smtClean="0">
                <a:solidFill>
                  <a:srgbClr val="FF0000"/>
                </a:solidFill>
              </a:rPr>
              <a:t>Deadline – 2 weeks time; 26</a:t>
            </a:r>
            <a:r>
              <a:rPr lang="en-GB" sz="2800" baseline="30000" dirty="0" smtClean="0">
                <a:solidFill>
                  <a:srgbClr val="FF0000"/>
                </a:solidFill>
              </a:rPr>
              <a:t>th</a:t>
            </a:r>
            <a:r>
              <a:rPr lang="en-GB" sz="2800" dirty="0" smtClean="0">
                <a:solidFill>
                  <a:srgbClr val="FF0000"/>
                </a:solidFill>
              </a:rPr>
              <a:t> Nov</a:t>
            </a:r>
          </a:p>
          <a:p>
            <a:pPr marL="45720" indent="0">
              <a:buNone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401671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-99392"/>
            <a:ext cx="8229600" cy="1143000"/>
          </a:xfrm>
        </p:spPr>
        <p:txBody>
          <a:bodyPr/>
          <a:lstStyle/>
          <a:p>
            <a:r>
              <a:rPr lang="en-GB" dirty="0" smtClean="0"/>
              <a:t>P3 Task - Personal development needed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1520" y="1484784"/>
            <a:ext cx="8445624" cy="288032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GB" sz="2800" i="1" dirty="0" smtClean="0"/>
              <a:t>Create a personal profile poster </a:t>
            </a:r>
            <a:r>
              <a:rPr lang="en-GB" sz="2800" dirty="0" smtClean="0"/>
              <a:t>describing </a:t>
            </a:r>
            <a:r>
              <a:rPr lang="en-GB" sz="2800" dirty="0"/>
              <a:t>the skills needed to run the business successfully and what areas require further personal </a:t>
            </a:r>
            <a:r>
              <a:rPr lang="en-GB" sz="2800" dirty="0" smtClean="0"/>
              <a:t>development. You must be honest and realistic. (P3) (Use page 221 as a basis)</a:t>
            </a:r>
            <a:endParaRPr lang="en-GB" sz="2800" i="1" dirty="0" smtClean="0"/>
          </a:p>
          <a:p>
            <a:endParaRPr lang="en-GB" sz="2000" i="1" dirty="0"/>
          </a:p>
          <a:p>
            <a:r>
              <a:rPr lang="en-GB" sz="2000" i="1" dirty="0"/>
              <a:t>Skills</a:t>
            </a:r>
            <a:r>
              <a:rPr lang="en-GB" sz="2000" dirty="0"/>
              <a:t>: own contribution; technical/operational – relating to products/services, management, recording and checking performance of business, personal selling, administration, previous experience, strengths and weaknesses</a:t>
            </a:r>
          </a:p>
          <a:p>
            <a:r>
              <a:rPr lang="en-GB" sz="2000" i="1" dirty="0" smtClean="0"/>
              <a:t>Development</a:t>
            </a:r>
            <a:r>
              <a:rPr lang="en-GB" sz="2000" dirty="0"/>
              <a:t>: identify skills gap/shortages; professional help; training; planning; cost </a:t>
            </a:r>
            <a:r>
              <a:rPr lang="en-GB" sz="2000" dirty="0" smtClean="0"/>
              <a:t>implications; accessibility</a:t>
            </a:r>
            <a:r>
              <a:rPr lang="en-GB" sz="2000" dirty="0"/>
              <a:t>; </a:t>
            </a:r>
            <a:r>
              <a:rPr lang="en-GB" sz="2000" dirty="0" smtClean="0"/>
              <a:t>timescales</a:t>
            </a:r>
          </a:p>
        </p:txBody>
      </p:sp>
    </p:spTree>
    <p:extLst>
      <p:ext uri="{BB962C8B-B14F-4D97-AF65-F5344CB8AC3E}">
        <p14:creationId xmlns:p14="http://schemas.microsoft.com/office/powerpoint/2010/main" val="374479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-99392"/>
            <a:ext cx="8229600" cy="1143000"/>
          </a:xfrm>
        </p:spPr>
        <p:txBody>
          <a:bodyPr/>
          <a:lstStyle/>
          <a:p>
            <a:r>
              <a:rPr lang="en-GB" dirty="0" smtClean="0"/>
              <a:t>P3/M2 Task - Personal development needed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1520" y="1484784"/>
            <a:ext cx="8445624" cy="2880320"/>
          </a:xfrm>
        </p:spPr>
        <p:txBody>
          <a:bodyPr>
            <a:noAutofit/>
          </a:bodyPr>
          <a:lstStyle/>
          <a:p>
            <a:r>
              <a:rPr lang="en-GB" sz="2800" dirty="0" smtClean="0"/>
              <a:t>M2 task </a:t>
            </a:r>
            <a:r>
              <a:rPr lang="en-GB" sz="3200" dirty="0" smtClean="0"/>
              <a:t>– support your personal profile with analysis of </a:t>
            </a:r>
            <a:r>
              <a:rPr lang="en-GB" sz="3200" dirty="0"/>
              <a:t>the </a:t>
            </a:r>
            <a:r>
              <a:rPr lang="en-GB" sz="3200" dirty="0" smtClean="0"/>
              <a:t>personal development </a:t>
            </a:r>
            <a:r>
              <a:rPr lang="en-GB" sz="3200" dirty="0"/>
              <a:t>needed to </a:t>
            </a:r>
            <a:r>
              <a:rPr lang="en-GB" sz="3200" dirty="0" smtClean="0"/>
              <a:t>run the </a:t>
            </a:r>
            <a:r>
              <a:rPr lang="en-GB" sz="3200" dirty="0"/>
              <a:t>business </a:t>
            </a:r>
            <a:r>
              <a:rPr lang="en-GB" sz="3200" dirty="0" smtClean="0"/>
              <a:t>successfully</a:t>
            </a:r>
          </a:p>
          <a:p>
            <a:endParaRPr lang="en-GB" sz="1800" dirty="0" smtClean="0"/>
          </a:p>
          <a:p>
            <a:pPr marL="45720" indent="0">
              <a:buNone/>
            </a:pPr>
            <a:r>
              <a:rPr lang="en-GB" sz="1800" dirty="0"/>
              <a:t>T</a:t>
            </a:r>
            <a:r>
              <a:rPr lang="en-GB" sz="1800" dirty="0" smtClean="0"/>
              <a:t>ake each skill or ability you lack in turn and then include the following details;</a:t>
            </a:r>
          </a:p>
          <a:p>
            <a:pPr lvl="1"/>
            <a:r>
              <a:rPr lang="en-GB" sz="1600" dirty="0" smtClean="0"/>
              <a:t>Why it is necessary to the success of your business</a:t>
            </a:r>
          </a:p>
          <a:p>
            <a:pPr lvl="1"/>
            <a:r>
              <a:rPr lang="en-GB" sz="1600" dirty="0" smtClean="0"/>
              <a:t>The time frames you have set for addressing the skill requirement</a:t>
            </a:r>
          </a:p>
          <a:p>
            <a:pPr lvl="1"/>
            <a:r>
              <a:rPr lang="en-GB" sz="1600" dirty="0" smtClean="0"/>
              <a:t>Explanation of how the action plan you have formulated will address this gap (include any sources of training)</a:t>
            </a:r>
          </a:p>
          <a:p>
            <a:pPr lvl="1"/>
            <a:r>
              <a:rPr lang="en-GB" sz="1600" dirty="0" smtClean="0"/>
              <a:t>Explanation of how gaining this skill will help to improve the performance of your chosen business</a:t>
            </a:r>
          </a:p>
          <a:p>
            <a:pPr lvl="1"/>
            <a:r>
              <a:rPr lang="en-GB" sz="1600" dirty="0" smtClean="0"/>
              <a:t>How you propose to check to ensure that the skill gap has been filled successfully.</a:t>
            </a:r>
          </a:p>
        </p:txBody>
      </p:sp>
    </p:spTree>
    <p:extLst>
      <p:ext uri="{BB962C8B-B14F-4D97-AF65-F5344CB8AC3E}">
        <p14:creationId xmlns:p14="http://schemas.microsoft.com/office/powerpoint/2010/main" val="66221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-99392"/>
            <a:ext cx="8229600" cy="1143000"/>
          </a:xfrm>
        </p:spPr>
        <p:txBody>
          <a:bodyPr/>
          <a:lstStyle/>
          <a:p>
            <a:r>
              <a:rPr lang="en-GB" sz="3600" dirty="0" smtClean="0"/>
              <a:t>P1 task</a:t>
            </a:r>
            <a:br>
              <a:rPr lang="en-GB" sz="3600" dirty="0" smtClean="0"/>
            </a:b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1520" y="1196752"/>
            <a:ext cx="8496944" cy="4032448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GB" sz="4000" b="1" dirty="0" smtClean="0"/>
              <a:t>1. Type of business?? </a:t>
            </a:r>
          </a:p>
          <a:p>
            <a:pPr marL="45720" indent="0">
              <a:buNone/>
            </a:pPr>
            <a:r>
              <a:rPr lang="en-GB" sz="4000" b="1" dirty="0"/>
              <a:t>	</a:t>
            </a:r>
            <a:r>
              <a:rPr lang="en-GB" sz="2800" b="1" dirty="0" smtClean="0"/>
              <a:t>New, purchase an existing business, franchise</a:t>
            </a:r>
          </a:p>
          <a:p>
            <a:pPr marL="45720" indent="0">
              <a:buNone/>
            </a:pPr>
            <a:r>
              <a:rPr lang="en-GB" sz="4000" b="1" dirty="0" smtClean="0"/>
              <a:t>2. Aims/objectives</a:t>
            </a:r>
          </a:p>
          <a:p>
            <a:pPr marL="45720" indent="0">
              <a:buNone/>
            </a:pPr>
            <a:r>
              <a:rPr lang="en-GB" sz="4000" b="1" dirty="0" smtClean="0"/>
              <a:t>3. Business planning</a:t>
            </a:r>
          </a:p>
          <a:p>
            <a:pPr marL="45720" indent="0">
              <a:buNone/>
            </a:pPr>
            <a:r>
              <a:rPr lang="en-GB" sz="4000" b="1" dirty="0" smtClean="0"/>
              <a:t>4. Attractiveness of the idea; </a:t>
            </a:r>
          </a:p>
          <a:p>
            <a:pPr marL="45720" indent="0">
              <a:buNone/>
            </a:pPr>
            <a:r>
              <a:rPr lang="en-GB" sz="4000" b="1" dirty="0"/>
              <a:t>	</a:t>
            </a:r>
            <a:r>
              <a:rPr lang="en-GB" sz="2400" b="1" dirty="0" smtClean="0"/>
              <a:t>USP, demand for new business, competitive edge. </a:t>
            </a:r>
          </a:p>
          <a:p>
            <a:pPr marL="45720" indent="0">
              <a:buNone/>
            </a:pPr>
            <a:endParaRPr lang="en-GB" sz="1050" b="1" dirty="0"/>
          </a:p>
        </p:txBody>
      </p:sp>
    </p:spTree>
    <p:extLst>
      <p:ext uri="{BB962C8B-B14F-4D97-AF65-F5344CB8AC3E}">
        <p14:creationId xmlns:p14="http://schemas.microsoft.com/office/powerpoint/2010/main" val="528248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-99392"/>
            <a:ext cx="8229600" cy="1143000"/>
          </a:xfrm>
        </p:spPr>
        <p:txBody>
          <a:bodyPr/>
          <a:lstStyle/>
          <a:p>
            <a:r>
              <a:rPr lang="en-GB" sz="4800" dirty="0" smtClean="0"/>
              <a:t>More key words…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1520" y="1124744"/>
            <a:ext cx="8496944" cy="3672408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GB" sz="3200" b="1" dirty="0" smtClean="0"/>
              <a:t>5. Balancing personal/business needs</a:t>
            </a:r>
          </a:p>
          <a:p>
            <a:pPr marL="45720" indent="0">
              <a:buNone/>
            </a:pPr>
            <a:r>
              <a:rPr lang="en-GB" sz="3200" b="1" dirty="0"/>
              <a:t>6</a:t>
            </a:r>
            <a:r>
              <a:rPr lang="en-GB" sz="3200" b="1" dirty="0" smtClean="0"/>
              <a:t>. Checking profitability</a:t>
            </a:r>
          </a:p>
          <a:p>
            <a:pPr marL="45720" indent="0">
              <a:buNone/>
            </a:pPr>
            <a:r>
              <a:rPr lang="en-GB" sz="3200" b="1" dirty="0"/>
              <a:t>7</a:t>
            </a:r>
            <a:r>
              <a:rPr lang="en-GB" sz="3200" b="1" dirty="0" smtClean="0"/>
              <a:t>. Business trends</a:t>
            </a:r>
          </a:p>
          <a:p>
            <a:pPr marL="45720" indent="0">
              <a:buNone/>
            </a:pPr>
            <a:r>
              <a:rPr lang="en-GB" sz="3200" b="1" dirty="0"/>
              <a:t>8</a:t>
            </a:r>
            <a:r>
              <a:rPr lang="en-GB" sz="3200" b="1" dirty="0" smtClean="0"/>
              <a:t>. External influences</a:t>
            </a:r>
          </a:p>
          <a:p>
            <a:pPr marL="45720" indent="0">
              <a:buNone/>
            </a:pPr>
            <a:r>
              <a:rPr lang="en-GB" sz="3200" b="1" dirty="0"/>
              <a:t>	</a:t>
            </a:r>
            <a:r>
              <a:rPr lang="en-GB" sz="2400" b="1" dirty="0" smtClean="0"/>
              <a:t>- commercial, political, local, national, international</a:t>
            </a:r>
          </a:p>
          <a:p>
            <a:pPr marL="45720" indent="0">
              <a:buNone/>
            </a:pPr>
            <a:r>
              <a:rPr lang="en-GB" sz="3200" b="1" dirty="0" smtClean="0"/>
              <a:t>9. Self-esteem</a:t>
            </a:r>
          </a:p>
          <a:p>
            <a:pPr marL="45720" indent="0">
              <a:buNone/>
            </a:pPr>
            <a:r>
              <a:rPr lang="en-GB" sz="3200" b="1" dirty="0"/>
              <a:t>	</a:t>
            </a:r>
            <a:r>
              <a:rPr lang="en-GB" sz="2400" b="1" dirty="0" smtClean="0"/>
              <a:t>- work for self, independence, power, achievement</a:t>
            </a:r>
          </a:p>
          <a:p>
            <a:pPr marL="45720" indent="0">
              <a:buNone/>
            </a:pPr>
            <a:endParaRPr lang="en-GB" sz="2400" b="1" dirty="0"/>
          </a:p>
          <a:p>
            <a:pPr marL="45720" indent="0">
              <a:buNone/>
            </a:pPr>
            <a:r>
              <a:rPr lang="en-GB" sz="2400" b="1" smtClean="0"/>
              <a:t>THE PRESENTATION NEEDS TO COMPLETE FOR P5</a:t>
            </a:r>
            <a:endParaRPr lang="en-GB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400877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-99392"/>
            <a:ext cx="8229600" cy="114300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P2 - Identifying the target market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1520" y="908720"/>
            <a:ext cx="8445624" cy="288032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GB" sz="4000" b="1" u="sng" dirty="0" smtClean="0"/>
              <a:t>Part 1</a:t>
            </a:r>
          </a:p>
          <a:p>
            <a:pPr marL="45720" indent="0">
              <a:buNone/>
            </a:pPr>
            <a:r>
              <a:rPr lang="en-GB" sz="2800" b="1" dirty="0" smtClean="0"/>
              <a:t>Write a report – the introduction should discuss the ways you can identify your target market and why it is important.</a:t>
            </a:r>
            <a:endParaRPr lang="en-GB" sz="2000" dirty="0"/>
          </a:p>
          <a:p>
            <a:pPr marL="45720" indent="0">
              <a:buNone/>
            </a:pPr>
            <a:endParaRPr lang="en-GB" sz="1400" dirty="0" smtClean="0"/>
          </a:p>
          <a:p>
            <a:pPr marL="45720" indent="0">
              <a:buNone/>
            </a:pPr>
            <a:r>
              <a:rPr lang="en-GB" sz="1600" dirty="0" smtClean="0"/>
              <a:t>Primary/secondary</a:t>
            </a:r>
          </a:p>
          <a:p>
            <a:pPr marL="45720" indent="0">
              <a:buNone/>
            </a:pPr>
            <a:r>
              <a:rPr lang="en-GB" sz="1600" dirty="0" smtClean="0"/>
              <a:t>Sales forecasts </a:t>
            </a:r>
            <a:r>
              <a:rPr lang="en-GB" sz="1100" dirty="0" smtClean="0"/>
              <a:t>– (ask other businesses/search internet/historical data)</a:t>
            </a:r>
          </a:p>
          <a:p>
            <a:pPr marL="45720" indent="0">
              <a:buNone/>
            </a:pPr>
            <a:r>
              <a:rPr lang="en-GB" sz="1600" dirty="0" smtClean="0"/>
              <a:t>Customers actions and choices</a:t>
            </a:r>
          </a:p>
          <a:p>
            <a:pPr marL="45720" indent="0">
              <a:buNone/>
            </a:pPr>
            <a:r>
              <a:rPr lang="en-GB" sz="1600" dirty="0" smtClean="0"/>
              <a:t>Competition</a:t>
            </a:r>
          </a:p>
          <a:p>
            <a:pPr marL="45720" indent="0">
              <a:buNone/>
            </a:pPr>
            <a:r>
              <a:rPr lang="en-GB" sz="1600" dirty="0" smtClean="0"/>
              <a:t>Strengths and weaknesses (SWOT)</a:t>
            </a:r>
          </a:p>
          <a:p>
            <a:pPr marL="45720" indent="0">
              <a:buNone/>
            </a:pPr>
            <a:r>
              <a:rPr lang="en-GB" sz="1600" dirty="0" smtClean="0"/>
              <a:t>Market trends</a:t>
            </a:r>
          </a:p>
          <a:p>
            <a:pPr marL="45720" indent="0">
              <a:buNone/>
            </a:pPr>
            <a:r>
              <a:rPr lang="en-GB" sz="1600" dirty="0" smtClean="0"/>
              <a:t>Environmental issues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967019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-99392"/>
            <a:ext cx="8229600" cy="114300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Identifying the target market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1520" y="908720"/>
            <a:ext cx="8445624" cy="288032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GB" sz="2800" u="sng" dirty="0" smtClean="0"/>
              <a:t>Part 2</a:t>
            </a:r>
          </a:p>
          <a:p>
            <a:pPr marL="45720" indent="0">
              <a:buNone/>
            </a:pPr>
            <a:r>
              <a:rPr lang="en-GB" sz="2800" dirty="0" smtClean="0"/>
              <a:t>Desk research - find out what you can about your market – commenting on any trends which may impact your business (you could include news articles).</a:t>
            </a:r>
          </a:p>
          <a:p>
            <a:pPr marL="45720" indent="0">
              <a:buNone/>
            </a:pPr>
            <a:endParaRPr lang="en-GB" sz="2800" dirty="0"/>
          </a:p>
          <a:p>
            <a:pPr marL="45720" indent="0">
              <a:buNone/>
            </a:pPr>
            <a:r>
              <a:rPr lang="en-GB" sz="2800" dirty="0" smtClean="0"/>
              <a:t>Start by drawing a map of the high street you will be operating in and indicating your competitors, how big they are and any other relevant information. You could also include a more regional map.</a:t>
            </a:r>
            <a:endParaRPr lang="en-GB" sz="2800" dirty="0"/>
          </a:p>
          <a:p>
            <a:pPr marL="45720" indent="0">
              <a:buNone/>
            </a:pPr>
            <a:r>
              <a:rPr lang="en-GB" sz="1800" b="1" dirty="0">
                <a:hlinkClick r:id="rId2"/>
              </a:rPr>
              <a:t>http://businesscasestudies.co.uk/barclays/supporting-new-business-start-ups/the-business-idea.html</a:t>
            </a:r>
            <a:r>
              <a:rPr lang="en-GB" sz="1800" b="1" dirty="0"/>
              <a:t> </a:t>
            </a:r>
          </a:p>
          <a:p>
            <a:pPr marL="45720" indent="0">
              <a:buNone/>
            </a:pPr>
            <a:r>
              <a:rPr lang="en-GB" sz="1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4656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-99392"/>
            <a:ext cx="8229600" cy="114300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Identifying the target market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1520" y="908720"/>
            <a:ext cx="8445624" cy="288032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GB" sz="4000" b="1" u="sng" dirty="0" smtClean="0"/>
              <a:t>Part 3</a:t>
            </a:r>
            <a:endParaRPr lang="en-GB" sz="2800" u="sng" dirty="0" smtClean="0"/>
          </a:p>
          <a:p>
            <a:pPr marL="45720" indent="0">
              <a:buNone/>
            </a:pPr>
            <a:r>
              <a:rPr lang="en-GB" sz="2800" dirty="0" smtClean="0"/>
              <a:t>Develop a questionnaire to ask people – how/why?</a:t>
            </a:r>
          </a:p>
          <a:p>
            <a:pPr marL="45720" indent="0">
              <a:buNone/>
            </a:pPr>
            <a:endParaRPr lang="en-GB" sz="3200" dirty="0"/>
          </a:p>
          <a:p>
            <a:pPr marL="45720" indent="0">
              <a:buNone/>
            </a:pPr>
            <a:r>
              <a:rPr lang="en-GB" sz="2000" dirty="0" smtClean="0"/>
              <a:t>Questions to consider</a:t>
            </a:r>
          </a:p>
          <a:p>
            <a:pPr>
              <a:buFontTx/>
              <a:buChar char="-"/>
            </a:pPr>
            <a:r>
              <a:rPr lang="en-GB" sz="2000" dirty="0" smtClean="0"/>
              <a:t>Are they likely to purchase your product?</a:t>
            </a:r>
          </a:p>
          <a:p>
            <a:pPr>
              <a:buFontTx/>
              <a:buChar char="-"/>
            </a:pPr>
            <a:r>
              <a:rPr lang="en-GB" sz="2000" dirty="0" smtClean="0"/>
              <a:t>How often will they purchase it?</a:t>
            </a:r>
          </a:p>
          <a:p>
            <a:pPr>
              <a:buFontTx/>
              <a:buChar char="-"/>
            </a:pPr>
            <a:r>
              <a:rPr lang="en-GB" sz="2000" dirty="0" smtClean="0"/>
              <a:t>How much would they pay?</a:t>
            </a:r>
          </a:p>
          <a:p>
            <a:pPr>
              <a:buFontTx/>
              <a:buChar char="-"/>
            </a:pPr>
            <a:r>
              <a:rPr lang="en-GB" sz="2000" dirty="0" smtClean="0"/>
              <a:t>Does their spending of the product change during the year?</a:t>
            </a:r>
          </a:p>
          <a:p>
            <a:pPr>
              <a:buFontTx/>
              <a:buChar char="-"/>
            </a:pPr>
            <a:r>
              <a:rPr lang="en-GB" sz="2000" dirty="0" smtClean="0"/>
              <a:t>Where do they currently go to satisfy their needs? </a:t>
            </a:r>
            <a:r>
              <a:rPr lang="en-GB" sz="2000" dirty="0" err="1" smtClean="0"/>
              <a:t>Eg</a:t>
            </a:r>
            <a:r>
              <a:rPr lang="en-GB" sz="2000" dirty="0" smtClean="0"/>
              <a:t> </a:t>
            </a:r>
            <a:r>
              <a:rPr lang="en-GB" sz="2000" dirty="0" err="1" smtClean="0"/>
              <a:t>competitiors</a:t>
            </a:r>
            <a:r>
              <a:rPr lang="en-GB" sz="2000" dirty="0" smtClean="0"/>
              <a:t>!?</a:t>
            </a:r>
          </a:p>
        </p:txBody>
      </p:sp>
    </p:spTree>
    <p:extLst>
      <p:ext uri="{BB962C8B-B14F-4D97-AF65-F5344CB8AC3E}">
        <p14:creationId xmlns:p14="http://schemas.microsoft.com/office/powerpoint/2010/main" val="2892757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4003</TotalTime>
  <Words>499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Slipstream</vt:lpstr>
      <vt:lpstr>Lesson - Return work Break down all tasks from Unit 36 Summarise the activities we have done and the resources  P1  P2  P3 – Paper rip, ball drop (past things such as sams van and your own experience) Entrepreneur skills test. The list of skills and weaknesses. </vt:lpstr>
      <vt:lpstr>Learning objectives</vt:lpstr>
      <vt:lpstr>P3 Task - Personal development needed</vt:lpstr>
      <vt:lpstr>P3/M2 Task - Personal development needed</vt:lpstr>
      <vt:lpstr>P1 task </vt:lpstr>
      <vt:lpstr>More key words…</vt:lpstr>
      <vt:lpstr>P2 - Identifying the target market</vt:lpstr>
      <vt:lpstr>Identifying the target market</vt:lpstr>
      <vt:lpstr>Identifying the target market</vt:lpstr>
      <vt:lpstr>Identifying the target market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Rodwell</dc:creator>
  <cp:lastModifiedBy>Greg Rodwell</cp:lastModifiedBy>
  <cp:revision>180</cp:revision>
  <cp:lastPrinted>2012-10-07T16:55:24Z</cp:lastPrinted>
  <dcterms:created xsi:type="dcterms:W3CDTF">2012-03-08T19:59:07Z</dcterms:created>
  <dcterms:modified xsi:type="dcterms:W3CDTF">2012-11-18T17:19:30Z</dcterms:modified>
</cp:coreProperties>
</file>